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78" r:id="rId3"/>
    <p:sldId id="292" r:id="rId4"/>
    <p:sldId id="284" r:id="rId5"/>
    <p:sldId id="263" r:id="rId6"/>
    <p:sldId id="281" r:id="rId7"/>
    <p:sldId id="283" r:id="rId8"/>
    <p:sldId id="285" r:id="rId9"/>
    <p:sldId id="288" r:id="rId10"/>
    <p:sldId id="286" r:id="rId11"/>
    <p:sldId id="287" r:id="rId12"/>
    <p:sldId id="289" r:id="rId13"/>
    <p:sldId id="290" r:id="rId14"/>
    <p:sldId id="291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5D4AD-5FB1-4DCA-B2CB-A1182E1B656C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CCF8D-8A5E-4CFE-BAE6-AE7E91EB0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Lack of engagement:</a:t>
            </a:r>
          </a:p>
          <a:p>
            <a:r>
              <a:rPr lang="en-US" dirty="0"/>
              <a:t>Children as objects to be transported from place to place</a:t>
            </a:r>
          </a:p>
          <a:p>
            <a:r>
              <a:rPr lang="en-US" dirty="0"/>
              <a:t>Parents wanting schools to provide breakfast, lunch, dinner, haircuts, toothbrushing, etc.</a:t>
            </a:r>
          </a:p>
          <a:p>
            <a:r>
              <a:rPr lang="en-US" dirty="0"/>
              <a:t>Families wanting cameras, more paperwork, how will I measure what my child is doing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CCF8D-8A5E-4CFE-BAE6-AE7E91EB03B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9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CCF8D-8A5E-4CFE-BAE6-AE7E91EB03B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6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5D5B-AFC2-43BF-BA02-998B9BEE8DE1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A47-1044-447F-BE54-8362603A1A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5D5B-AFC2-43BF-BA02-998B9BEE8DE1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A47-1044-447F-BE54-8362603A1A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5D5B-AFC2-43BF-BA02-998B9BEE8DE1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A47-1044-447F-BE54-8362603A1A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7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5D5B-AFC2-43BF-BA02-998B9BEE8DE1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A47-1044-447F-BE54-8362603A1A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3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5D5B-AFC2-43BF-BA02-998B9BEE8DE1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A47-1044-447F-BE54-8362603A1A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6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5D5B-AFC2-43BF-BA02-998B9BEE8DE1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A47-1044-447F-BE54-8362603A1A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6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5D5B-AFC2-43BF-BA02-998B9BEE8DE1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A47-1044-447F-BE54-8362603A1A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0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5D5B-AFC2-43BF-BA02-998B9BEE8DE1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A47-1044-447F-BE54-8362603A1A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5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5D5B-AFC2-43BF-BA02-998B9BEE8DE1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A47-1044-447F-BE54-8362603A1A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6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5D5B-AFC2-43BF-BA02-998B9BEE8DE1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A47-1044-447F-BE54-8362603A1A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4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5D5B-AFC2-43BF-BA02-998B9BEE8DE1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A47-1044-447F-BE54-8362603A1A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5D5B-AFC2-43BF-BA02-998B9BEE8DE1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4A47-1044-447F-BE54-8362603A1A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3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commonsenseparentingllc.com/" TargetMode="External"/><Relationship Id="rId4" Type="http://schemas.openxmlformats.org/officeDocument/2006/relationships/hyperlink" Target="mailto:denise@CommonSenseParentingLLC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17/06/relationships/model3d" Target="../media/model3d1.glb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17/06/relationships/model3d" Target="../media/model3d2.glb"/><Relationship Id="rId5" Type="http://schemas.openxmlformats.org/officeDocument/2006/relationships/image" Target="../media/image6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068C4-8F36-4E53-9CD7-3E8D2D212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Futura" pitchFamily="50" charset="0"/>
              </a:rPr>
              <a:t>Guiding Parents in Today’s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9529E-9B50-4EB1-AEEE-556F647AE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Futura" pitchFamily="50" charset="0"/>
              </a:rPr>
              <a:t>Montessori Alliance of Tennessee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Futura" pitchFamily="50" charset="0"/>
              </a:rPr>
              <a:t>Fall Conference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Futura" pitchFamily="50" charset="0"/>
              </a:rPr>
              <a:t>September 29, 2018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C4CBC-B4D1-4849-A9D5-0568FBF87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10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A8EC0-5476-43BC-A614-231B6063F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7326" cy="4351338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/>
              <a:t>Montessori Language</a:t>
            </a:r>
          </a:p>
          <a:p>
            <a:r>
              <a:rPr lang="en-US" dirty="0"/>
              <a:t>How will this help my child?</a:t>
            </a:r>
          </a:p>
          <a:p>
            <a:r>
              <a:rPr lang="en-US" dirty="0"/>
              <a:t>Protect the integrity of our classrooms</a:t>
            </a:r>
          </a:p>
          <a:p>
            <a:r>
              <a:rPr lang="en-US" dirty="0"/>
              <a:t>Developing focus and concentration</a:t>
            </a:r>
          </a:p>
          <a:p>
            <a:r>
              <a:rPr lang="en-US" dirty="0"/>
              <a:t>Prepared environments</a:t>
            </a:r>
          </a:p>
          <a:p>
            <a:r>
              <a:rPr lang="en-US" dirty="0"/>
              <a:t>Allowing child to grow by removing obstacles</a:t>
            </a:r>
          </a:p>
          <a:p>
            <a:r>
              <a:rPr lang="en-US" dirty="0"/>
              <a:t>Every. Single. Interaction.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400" dirty="0"/>
              <a:t>“This is…”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F2E22B8-25B4-4577-A342-F4F9619CC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70462E-6678-4CF4-B75F-EFEC502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Futura" pitchFamily="50" charset="0"/>
              </a:rPr>
              <a:t>Family Engagement: </a:t>
            </a:r>
            <a:br>
              <a:rPr lang="en-US" b="1" dirty="0">
                <a:latin typeface="Futura" pitchFamily="50" charset="0"/>
              </a:rPr>
            </a:br>
            <a:r>
              <a:rPr lang="en-US" b="1" dirty="0">
                <a:latin typeface="Futura" pitchFamily="50" charset="0"/>
              </a:rPr>
              <a:t>So What?</a:t>
            </a:r>
          </a:p>
        </p:txBody>
      </p:sp>
    </p:spTree>
    <p:extLst>
      <p:ext uri="{BB962C8B-B14F-4D97-AF65-F5344CB8AC3E}">
        <p14:creationId xmlns:p14="http://schemas.microsoft.com/office/powerpoint/2010/main" val="308391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A8EC0-5476-43BC-A614-231B6063F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7326" cy="435133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Observations</a:t>
            </a:r>
          </a:p>
          <a:p>
            <a:pPr lvl="1"/>
            <a:r>
              <a:rPr lang="en-US" dirty="0"/>
              <a:t>Schedule in advance</a:t>
            </a:r>
          </a:p>
          <a:p>
            <a:pPr lvl="1"/>
            <a:r>
              <a:rPr lang="en-US" dirty="0"/>
              <a:t>Turn off cell phones, purses in office</a:t>
            </a:r>
          </a:p>
          <a:p>
            <a:pPr lvl="1"/>
            <a:r>
              <a:rPr lang="en-US" dirty="0"/>
              <a:t>Clipboard with blank paper and pencil</a:t>
            </a:r>
          </a:p>
          <a:p>
            <a:pPr lvl="1"/>
            <a:r>
              <a:rPr lang="en-US" dirty="0"/>
              <a:t>Fly on the wall</a:t>
            </a:r>
          </a:p>
          <a:p>
            <a:pPr lvl="1"/>
            <a:r>
              <a:rPr lang="en-US" dirty="0"/>
              <a:t>Observe interactions between:</a:t>
            </a:r>
          </a:p>
          <a:p>
            <a:pPr lvl="2"/>
            <a:r>
              <a:rPr lang="en-US" dirty="0"/>
              <a:t>teacher and children, </a:t>
            </a:r>
          </a:p>
          <a:p>
            <a:pPr lvl="2"/>
            <a:r>
              <a:rPr lang="en-US" dirty="0"/>
              <a:t>children and children, </a:t>
            </a:r>
          </a:p>
          <a:p>
            <a:pPr lvl="2"/>
            <a:r>
              <a:rPr lang="en-US" dirty="0"/>
              <a:t>children and the materials</a:t>
            </a:r>
          </a:p>
          <a:p>
            <a:pPr lvl="1"/>
            <a:r>
              <a:rPr lang="en-US" dirty="0"/>
              <a:t>Write down questions or impressions to be discussed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F2E22B8-25B4-4577-A342-F4F9619CC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70462E-6678-4CF4-B75F-EFEC502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Futura" pitchFamily="50" charset="0"/>
              </a:rPr>
              <a:t>Family Opportunities for Learning</a:t>
            </a:r>
          </a:p>
        </p:txBody>
      </p:sp>
    </p:spTree>
    <p:extLst>
      <p:ext uri="{BB962C8B-B14F-4D97-AF65-F5344CB8AC3E}">
        <p14:creationId xmlns:p14="http://schemas.microsoft.com/office/powerpoint/2010/main" val="159654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A8EC0-5476-43BC-A614-231B6063F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7326" cy="4351338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Montessori 101</a:t>
            </a:r>
          </a:p>
          <a:p>
            <a:r>
              <a:rPr lang="en-US" dirty="0"/>
              <a:t>Incorporating Montessori philosophy into your daily lives</a:t>
            </a:r>
          </a:p>
          <a:p>
            <a:r>
              <a:rPr lang="en-US" dirty="0"/>
              <a:t>Bring Parents to School</a:t>
            </a:r>
          </a:p>
          <a:p>
            <a:r>
              <a:rPr lang="en-US" dirty="0"/>
              <a:t>Community events</a:t>
            </a:r>
          </a:p>
          <a:p>
            <a:r>
              <a:rPr lang="en-US" dirty="0"/>
              <a:t>Volunteer training</a:t>
            </a:r>
          </a:p>
          <a:p>
            <a:pPr lvl="1"/>
            <a:r>
              <a:rPr lang="en-US" dirty="0"/>
              <a:t>How to be in a Montessori classroom</a:t>
            </a:r>
          </a:p>
          <a:p>
            <a:r>
              <a:rPr lang="en-US" dirty="0"/>
              <a:t>Parent Teacher Conferences</a:t>
            </a:r>
          </a:p>
          <a:p>
            <a:r>
              <a:rPr lang="en-US" dirty="0"/>
              <a:t>Communication Tools such as Transparent Classroom</a:t>
            </a:r>
          </a:p>
          <a:p>
            <a:r>
              <a:rPr lang="en-US" dirty="0"/>
              <a:t>Pick up and drop off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800" dirty="0"/>
              <a:t>“Show Me” &amp; “What is this?”</a:t>
            </a:r>
          </a:p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F2E22B8-25B4-4577-A342-F4F9619CC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70462E-6678-4CF4-B75F-EFEC502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Futura" pitchFamily="50" charset="0"/>
              </a:rPr>
              <a:t>Family Opportunities for Learning</a:t>
            </a:r>
          </a:p>
        </p:txBody>
      </p:sp>
    </p:spTree>
    <p:extLst>
      <p:ext uri="{BB962C8B-B14F-4D97-AF65-F5344CB8AC3E}">
        <p14:creationId xmlns:p14="http://schemas.microsoft.com/office/powerpoint/2010/main" val="3342350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A8EC0-5476-43BC-A614-231B6063F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7326" cy="4351338"/>
          </a:xfrm>
          <a:ln>
            <a:noFill/>
          </a:ln>
        </p:spPr>
        <p:txBody>
          <a:bodyPr>
            <a:normAutofit fontScale="92500"/>
          </a:bodyPr>
          <a:lstStyle/>
          <a:p>
            <a:r>
              <a:rPr lang="en-US" dirty="0"/>
              <a:t>Preparing the Home Environment</a:t>
            </a:r>
          </a:p>
          <a:p>
            <a:r>
              <a:rPr lang="en-US" dirty="0"/>
              <a:t>Developing Independence (or Resiliency, Self-discipline, etc.)</a:t>
            </a:r>
          </a:p>
          <a:p>
            <a:r>
              <a:rPr lang="en-US" dirty="0"/>
              <a:t>Family values vs. lifestyles</a:t>
            </a:r>
          </a:p>
          <a:p>
            <a:r>
              <a:rPr lang="en-US" dirty="0"/>
              <a:t>Childhood ages &amp; stages (aka Planes of Development)</a:t>
            </a:r>
          </a:p>
          <a:p>
            <a:r>
              <a:rPr lang="en-US" dirty="0"/>
              <a:t>Parenting with Respect</a:t>
            </a:r>
          </a:p>
          <a:p>
            <a:r>
              <a:rPr lang="en-US" dirty="0"/>
              <a:t>Power Struggles</a:t>
            </a:r>
          </a:p>
          <a:p>
            <a:r>
              <a:rPr lang="en-US" dirty="0"/>
              <a:t>Handling Difficult Behaviors</a:t>
            </a:r>
          </a:p>
          <a:p>
            <a:r>
              <a:rPr lang="en-US" dirty="0"/>
              <a:t>Parenting Across Cultures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F2E22B8-25B4-4577-A342-F4F9619CC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70462E-6678-4CF4-B75F-EFEC502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Futura" pitchFamily="50" charset="0"/>
              </a:rPr>
              <a:t>Parenting Skills Discussions</a:t>
            </a:r>
          </a:p>
        </p:txBody>
      </p:sp>
    </p:spTree>
    <p:extLst>
      <p:ext uri="{BB962C8B-B14F-4D97-AF65-F5344CB8AC3E}">
        <p14:creationId xmlns:p14="http://schemas.microsoft.com/office/powerpoint/2010/main" val="4377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A8EC0-5476-43BC-A614-231B6063F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7326" cy="435133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Parenting seminars</a:t>
            </a:r>
          </a:p>
          <a:p>
            <a:pPr lvl="1"/>
            <a:r>
              <a:rPr lang="en-US" dirty="0"/>
              <a:t>6 weeks long</a:t>
            </a:r>
          </a:p>
          <a:p>
            <a:pPr lvl="1"/>
            <a:r>
              <a:rPr lang="en-US" dirty="0"/>
              <a:t>Establishing values and creating routines and habits that are consistent with those values</a:t>
            </a:r>
          </a:p>
          <a:p>
            <a:pPr lvl="1"/>
            <a:r>
              <a:rPr lang="en-US" dirty="0"/>
              <a:t>Setting realistic expectations and limits</a:t>
            </a:r>
          </a:p>
          <a:p>
            <a:pPr lvl="1"/>
            <a:r>
              <a:rPr lang="en-US" dirty="0"/>
              <a:t>Natural consequences vs adult-imposed threats</a:t>
            </a:r>
          </a:p>
          <a:p>
            <a:pPr lvl="1"/>
            <a:r>
              <a:rPr lang="en-US" dirty="0"/>
              <a:t>Family support system</a:t>
            </a:r>
          </a:p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F2E22B8-25B4-4577-A342-F4F9619CC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70462E-6678-4CF4-B75F-EFEC502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Futura" pitchFamily="50" charset="0"/>
              </a:rPr>
              <a:t>Parenting Today Seminars</a:t>
            </a:r>
          </a:p>
        </p:txBody>
      </p:sp>
    </p:spTree>
    <p:extLst>
      <p:ext uri="{BB962C8B-B14F-4D97-AF65-F5344CB8AC3E}">
        <p14:creationId xmlns:p14="http://schemas.microsoft.com/office/powerpoint/2010/main" val="302057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F2E22B8-25B4-4577-A342-F4F9619CC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4A0E6BA-DA1F-47F5-9535-88BE24A15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Futura" pitchFamily="50" charset="0"/>
              </a:rPr>
              <a:t>Questions and Answers</a:t>
            </a:r>
            <a:endParaRPr lang="en-US" b="1" dirty="0">
              <a:latin typeface="Futura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ACE4BA-D8C0-4659-AEA5-AEA1E5F49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87" y="1553299"/>
            <a:ext cx="5226199" cy="2238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65C45B-B00E-48CF-945C-8ACB999190B5}"/>
              </a:ext>
            </a:extLst>
          </p:cNvPr>
          <p:cNvSpPr txBox="1"/>
          <p:nvPr/>
        </p:nvSpPr>
        <p:spPr>
          <a:xfrm>
            <a:off x="2008487" y="3791652"/>
            <a:ext cx="5226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Futura" pitchFamily="50" charset="0"/>
              </a:rPr>
              <a:t>Denise Harold, M.Ed.</a:t>
            </a:r>
          </a:p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Futura" pitchFamily="50" charset="0"/>
              </a:rPr>
              <a:t>770-281-9449</a:t>
            </a:r>
          </a:p>
          <a:p>
            <a:pPr algn="ctr"/>
            <a:endParaRPr lang="en-US" b="1" dirty="0">
              <a:latin typeface="Futura" pitchFamily="50" charset="0"/>
            </a:endParaRPr>
          </a:p>
          <a:p>
            <a:pPr algn="ctr"/>
            <a:r>
              <a:rPr lang="en-US" b="1" dirty="0">
                <a:latin typeface="Futura" pitchFamily="50" charset="0"/>
                <a:hlinkClick r:id="rId4"/>
              </a:rPr>
              <a:t>denise@CommonSenseParentingLLC.com</a:t>
            </a:r>
            <a:endParaRPr lang="en-US" b="1" dirty="0">
              <a:latin typeface="Futura" pitchFamily="50" charset="0"/>
            </a:endParaRPr>
          </a:p>
          <a:p>
            <a:pPr algn="ctr"/>
            <a:r>
              <a:rPr lang="en-US" b="1" dirty="0">
                <a:latin typeface="Futura" pitchFamily="50" charset="0"/>
                <a:hlinkClick r:id="rId5"/>
              </a:rPr>
              <a:t>www.CommonSenseParentingLLC.com</a:t>
            </a:r>
            <a:endParaRPr lang="en-US" dirty="0"/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582AE1FD-56F1-45FA-8B69-82EDBD1E3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14" y="5638418"/>
            <a:ext cx="379239" cy="3792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AF58F7-FC46-4730-935F-E88485A43CB8}"/>
              </a:ext>
            </a:extLst>
          </p:cNvPr>
          <p:cNvSpPr txBox="1"/>
          <p:nvPr/>
        </p:nvSpPr>
        <p:spPr>
          <a:xfrm>
            <a:off x="3457277" y="5648325"/>
            <a:ext cx="26387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Futura" pitchFamily="50" charset="0"/>
              </a:rPr>
              <a:t>@</a:t>
            </a:r>
            <a:r>
              <a:rPr lang="en-US" b="1" dirty="0" err="1">
                <a:latin typeface="Futura" pitchFamily="50" charset="0"/>
              </a:rPr>
              <a:t>CommonSenseParents</a:t>
            </a:r>
            <a:endParaRPr lang="en-US" b="1" dirty="0">
              <a:latin typeface="Futura" pitchFamily="50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C19DE8-D841-4E73-ADE4-53312A7D013A}"/>
              </a:ext>
            </a:extLst>
          </p:cNvPr>
          <p:cNvCxnSpPr>
            <a:cxnSpLocks/>
          </p:cNvCxnSpPr>
          <p:nvPr/>
        </p:nvCxnSpPr>
        <p:spPr>
          <a:xfrm>
            <a:off x="190500" y="6429375"/>
            <a:ext cx="9715500" cy="0"/>
          </a:xfrm>
          <a:prstGeom prst="line">
            <a:avLst/>
          </a:prstGeom>
          <a:ln w="546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25A9C97-0127-4D57-AB81-12281150876A}"/>
              </a:ext>
            </a:extLst>
          </p:cNvPr>
          <p:cNvSpPr txBox="1"/>
          <p:nvPr/>
        </p:nvSpPr>
        <p:spPr>
          <a:xfrm>
            <a:off x="0" y="6244709"/>
            <a:ext cx="1008888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" pitchFamily="50" charset="0"/>
              </a:rPr>
              <a:t>Parent Mentor         </a:t>
            </a:r>
            <a:r>
              <a:rPr lang="en-US" sz="3200" b="1" baseline="-25000" dirty="0">
                <a:solidFill>
                  <a:schemeClr val="bg1"/>
                </a:solidFill>
                <a:latin typeface="Futura" pitchFamily="50" charset="0"/>
              </a:rPr>
              <a:t>*</a:t>
            </a:r>
            <a:r>
              <a:rPr lang="en-US" b="1" dirty="0">
                <a:solidFill>
                  <a:schemeClr val="bg1"/>
                </a:solidFill>
                <a:latin typeface="Futura" pitchFamily="50" charset="0"/>
              </a:rPr>
              <a:t>         Teacher Guide         </a:t>
            </a:r>
            <a:r>
              <a:rPr lang="en-US" sz="3200" b="1" baseline="-25000" dirty="0">
                <a:solidFill>
                  <a:schemeClr val="bg1"/>
                </a:solidFill>
                <a:latin typeface="Futura" pitchFamily="50" charset="0"/>
              </a:rPr>
              <a:t>*</a:t>
            </a:r>
            <a:r>
              <a:rPr lang="en-US" b="1" dirty="0">
                <a:solidFill>
                  <a:schemeClr val="bg1"/>
                </a:solidFill>
                <a:latin typeface="Futura" pitchFamily="50" charset="0"/>
              </a:rPr>
              <a:t>         School Advisor</a:t>
            </a:r>
          </a:p>
        </p:txBody>
      </p:sp>
    </p:spTree>
    <p:extLst>
      <p:ext uri="{BB962C8B-B14F-4D97-AF65-F5344CB8AC3E}">
        <p14:creationId xmlns:p14="http://schemas.microsoft.com/office/powerpoint/2010/main" val="277073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A8EC0-5476-43BC-A614-231B6063F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8449" cy="4351338"/>
          </a:xfrm>
          <a:ln>
            <a:noFill/>
          </a:ln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Significant increase in children with delayed or atypical development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Lack of family engagement with their children and with their schools</a:t>
            </a: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dirty="0"/>
              <a:t>Children as objects</a:t>
            </a: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dirty="0"/>
              <a:t>Parents wanting schools to do more and more</a:t>
            </a: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dirty="0"/>
              <a:t>How will I know what my child is doing at school?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F2E22B8-25B4-4577-A342-F4F9619CC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70462E-6678-4CF4-B75F-EFEC502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Futura" pitchFamily="50" charset="0"/>
              </a:rPr>
              <a:t>Two Dilemmas	</a:t>
            </a:r>
          </a:p>
        </p:txBody>
      </p:sp>
    </p:spTree>
    <p:extLst>
      <p:ext uri="{BB962C8B-B14F-4D97-AF65-F5344CB8AC3E}">
        <p14:creationId xmlns:p14="http://schemas.microsoft.com/office/powerpoint/2010/main" val="20278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F2E22B8-25B4-4577-A342-F4F9619CC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70462E-6678-4CF4-B75F-EFEC502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7474172" cy="55722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can schools do to engage families more fully in the school community?</a:t>
            </a:r>
          </a:p>
        </p:txBody>
      </p:sp>
    </p:spTree>
    <p:extLst>
      <p:ext uri="{BB962C8B-B14F-4D97-AF65-F5344CB8AC3E}">
        <p14:creationId xmlns:p14="http://schemas.microsoft.com/office/powerpoint/2010/main" val="24693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F2E22B8-25B4-4577-A342-F4F9619CC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70462E-6678-4CF4-B75F-EFEC502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Futura" pitchFamily="50" charset="0"/>
              </a:rPr>
              <a:t>Teaching vs Guiding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4F013EA-FDC5-4626-B149-2DB2253E858A}"/>
              </a:ext>
            </a:extLst>
          </p:cNvPr>
          <p:cNvGrpSpPr/>
          <p:nvPr/>
        </p:nvGrpSpPr>
        <p:grpSpPr>
          <a:xfrm>
            <a:off x="5294204" y="1996190"/>
            <a:ext cx="3464726" cy="2951515"/>
            <a:chOff x="5294204" y="1996190"/>
            <a:chExt cx="3464726" cy="295151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D0E9440-EEA0-4CF1-852A-31B973E82C40}"/>
                </a:ext>
              </a:extLst>
            </p:cNvPr>
            <p:cNvGrpSpPr/>
            <p:nvPr/>
          </p:nvGrpSpPr>
          <p:grpSpPr>
            <a:xfrm>
              <a:off x="5493791" y="2580965"/>
              <a:ext cx="3229440" cy="2366740"/>
              <a:chOff x="5493791" y="2580965"/>
              <a:chExt cx="3229440" cy="2366740"/>
            </a:xfrm>
          </p:grpSpPr>
          <p:pic>
            <p:nvPicPr>
              <p:cNvPr id="20" name="Content Placeholder 3" descr="Man">
                <a:extLst>
                  <a:ext uri="{FF2B5EF4-FFF2-40B4-BE49-F238E27FC236}">
                    <a16:creationId xmlns:a16="http://schemas.microsoft.com/office/drawing/2014/main" id="{15515924-D95A-46A1-9671-A329D7B54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493791" y="2587043"/>
                <a:ext cx="1485611" cy="17564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1" name="Content Placeholder 3" descr="Man">
                <a:extLst>
                  <a:ext uri="{FF2B5EF4-FFF2-40B4-BE49-F238E27FC236}">
                    <a16:creationId xmlns:a16="http://schemas.microsoft.com/office/drawing/2014/main" id="{3AA84C97-C9A0-4A01-B087-83393A51E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232915" y="2580965"/>
                <a:ext cx="1485611" cy="1756487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3D22D9E-EE49-495F-8EBC-F2F953F89F68}"/>
                  </a:ext>
                </a:extLst>
              </p:cNvPr>
              <p:cNvCxnSpPr/>
              <p:nvPr/>
            </p:nvCxnSpPr>
            <p:spPr>
              <a:xfrm>
                <a:off x="6664215" y="3012190"/>
                <a:ext cx="91776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50FAB044-5AB7-4514-AE6B-3FD7D8826D1B}"/>
                  </a:ext>
                </a:extLst>
              </p:cNvPr>
              <p:cNvCxnSpPr/>
              <p:nvPr/>
            </p:nvCxnSpPr>
            <p:spPr>
              <a:xfrm>
                <a:off x="6664215" y="3459209"/>
                <a:ext cx="91776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ADFD41A-8A7F-429D-A1FF-5A9875A01204}"/>
                  </a:ext>
                </a:extLst>
              </p:cNvPr>
              <p:cNvCxnSpPr/>
              <p:nvPr/>
            </p:nvCxnSpPr>
            <p:spPr>
              <a:xfrm>
                <a:off x="6664215" y="3972858"/>
                <a:ext cx="91776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6E75C24-51E6-4044-89AF-113552B5AF9F}"/>
                  </a:ext>
                </a:extLst>
              </p:cNvPr>
              <p:cNvSpPr txBox="1"/>
              <p:nvPr/>
            </p:nvSpPr>
            <p:spPr>
              <a:xfrm>
                <a:off x="5508215" y="4486039"/>
                <a:ext cx="1485611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Futura" pitchFamily="50" charset="0"/>
                  </a:rPr>
                  <a:t>Teacher</a:t>
                </a:r>
                <a:endParaRPr lang="en-US" sz="3200" dirty="0">
                  <a:latin typeface="Futura" pitchFamily="50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5352A7-0081-4DEC-9C9B-EA0457415B72}"/>
                  </a:ext>
                </a:extLst>
              </p:cNvPr>
              <p:cNvSpPr txBox="1"/>
              <p:nvPr/>
            </p:nvSpPr>
            <p:spPr>
              <a:xfrm>
                <a:off x="7237620" y="4486037"/>
                <a:ext cx="1485611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B050"/>
                    </a:solidFill>
                    <a:latin typeface="Futura" pitchFamily="50" charset="0"/>
                  </a:rPr>
                  <a:t>Child</a:t>
                </a:r>
                <a:endParaRPr lang="en-US" sz="3200" dirty="0">
                  <a:solidFill>
                    <a:srgbClr val="00B050"/>
                  </a:solidFill>
                  <a:latin typeface="Futura" pitchFamily="50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DA9416E-223A-4BDF-A4EB-FFF01B30B0D4}"/>
                </a:ext>
              </a:extLst>
            </p:cNvPr>
            <p:cNvSpPr txBox="1"/>
            <p:nvPr/>
          </p:nvSpPr>
          <p:spPr>
            <a:xfrm>
              <a:off x="5294204" y="1996190"/>
              <a:ext cx="3464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Futura" pitchFamily="50" charset="0"/>
                </a:rPr>
                <a:t>Montessori Model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07D20A3-B95A-45CF-A7F6-0B1466339794}"/>
              </a:ext>
            </a:extLst>
          </p:cNvPr>
          <p:cNvGrpSpPr/>
          <p:nvPr/>
        </p:nvGrpSpPr>
        <p:grpSpPr>
          <a:xfrm>
            <a:off x="809353" y="1995231"/>
            <a:ext cx="3464726" cy="2952474"/>
            <a:chOff x="809353" y="1995231"/>
            <a:chExt cx="3464726" cy="2952474"/>
          </a:xfrm>
        </p:grpSpPr>
        <p:pic>
          <p:nvPicPr>
            <p:cNvPr id="64" name="Content Placeholder 3" descr="Man">
              <a:extLst>
                <a:ext uri="{FF2B5EF4-FFF2-40B4-BE49-F238E27FC236}">
                  <a16:creationId xmlns:a16="http://schemas.microsoft.com/office/drawing/2014/main" id="{4D6B3DD4-A6A6-4BD4-B152-3CAE37B30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0275" y="2587043"/>
              <a:ext cx="1485611" cy="175648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Content Placeholder 3" descr="Man">
              <a:extLst>
                <a:ext uri="{FF2B5EF4-FFF2-40B4-BE49-F238E27FC236}">
                  <a16:creationId xmlns:a16="http://schemas.microsoft.com/office/drawing/2014/main" id="{C06CEA49-15DE-40AE-BCA6-8617A2FFC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82557" y="3254034"/>
              <a:ext cx="917759" cy="1085097"/>
            </a:xfrm>
            <a:prstGeom prst="rect">
              <a:avLst/>
            </a:prstGeom>
            <a:ln>
              <a:noFill/>
            </a:ln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4C6CA2F-30F4-4FC9-A210-497B132970B1}"/>
                </a:ext>
              </a:extLst>
            </p:cNvPr>
            <p:cNvSpPr txBox="1"/>
            <p:nvPr/>
          </p:nvSpPr>
          <p:spPr>
            <a:xfrm>
              <a:off x="974699" y="4486039"/>
              <a:ext cx="1485611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Futura" pitchFamily="50" charset="0"/>
                </a:rPr>
                <a:t>Teacher</a:t>
              </a:r>
              <a:endParaRPr lang="en-US" sz="3200" dirty="0">
                <a:latin typeface="Futura" pitchFamily="50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4CF0CDD-1FE5-42F4-948C-CC2FF347015F}"/>
                </a:ext>
              </a:extLst>
            </p:cNvPr>
            <p:cNvSpPr txBox="1"/>
            <p:nvPr/>
          </p:nvSpPr>
          <p:spPr>
            <a:xfrm>
              <a:off x="2704104" y="4486037"/>
              <a:ext cx="1485611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50"/>
                  </a:solidFill>
                  <a:latin typeface="Futura" pitchFamily="50" charset="0"/>
                </a:rPr>
                <a:t>Child</a:t>
              </a:r>
              <a:endParaRPr lang="en-US" sz="3200" dirty="0">
                <a:solidFill>
                  <a:srgbClr val="00B050"/>
                </a:solidFill>
                <a:latin typeface="Futura" pitchFamily="50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9C4AA8D-EC7F-4770-83DE-32940763A226}"/>
                </a:ext>
              </a:extLst>
            </p:cNvPr>
            <p:cNvSpPr txBox="1"/>
            <p:nvPr/>
          </p:nvSpPr>
          <p:spPr>
            <a:xfrm>
              <a:off x="809353" y="1995231"/>
              <a:ext cx="3464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Futura" pitchFamily="50" charset="0"/>
                </a:rPr>
                <a:t>Traditional Model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A3FC518-2814-49AE-91AB-C2B5A8B20B0B}"/>
                </a:ext>
              </a:extLst>
            </p:cNvPr>
            <p:cNvCxnSpPr/>
            <p:nvPr/>
          </p:nvCxnSpPr>
          <p:spPr>
            <a:xfrm>
              <a:off x="2130699" y="4000499"/>
              <a:ext cx="917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99BADCF-5DAE-45C0-9DCA-80C8EBCF4E80}"/>
                </a:ext>
              </a:extLst>
            </p:cNvPr>
            <p:cNvCxnSpPr/>
            <p:nvPr/>
          </p:nvCxnSpPr>
          <p:spPr>
            <a:xfrm>
              <a:off x="2130699" y="3459208"/>
              <a:ext cx="917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2FC2321-3668-4710-AF7F-7ACF390E13F8}"/>
                </a:ext>
              </a:extLst>
            </p:cNvPr>
            <p:cNvCxnSpPr/>
            <p:nvPr/>
          </p:nvCxnSpPr>
          <p:spPr>
            <a:xfrm>
              <a:off x="2130699" y="2985186"/>
              <a:ext cx="917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371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F2E22B8-25B4-4577-A342-F4F9619CC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70462E-6678-4CF4-B75F-EFEC502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Futura" pitchFamily="50" charset="0"/>
              </a:rPr>
              <a:t>School-Family Relationships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B94BDC-C739-49D7-B248-09B21C52C254}"/>
              </a:ext>
            </a:extLst>
          </p:cNvPr>
          <p:cNvGrpSpPr/>
          <p:nvPr/>
        </p:nvGrpSpPr>
        <p:grpSpPr>
          <a:xfrm>
            <a:off x="305161" y="2598032"/>
            <a:ext cx="4229261" cy="3289792"/>
            <a:chOff x="305161" y="2598032"/>
            <a:chExt cx="4229261" cy="3289792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50D0FE6-FF7A-4E24-8D27-7D913CE73337}"/>
                </a:ext>
              </a:extLst>
            </p:cNvPr>
            <p:cNvSpPr/>
            <p:nvPr/>
          </p:nvSpPr>
          <p:spPr>
            <a:xfrm>
              <a:off x="1056443" y="3009530"/>
              <a:ext cx="2710551" cy="237921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CAAED8-9C97-4576-A3E7-561FF7C59264}"/>
                </a:ext>
              </a:extLst>
            </p:cNvPr>
            <p:cNvSpPr txBox="1"/>
            <p:nvPr/>
          </p:nvSpPr>
          <p:spPr>
            <a:xfrm>
              <a:off x="1687166" y="2598032"/>
              <a:ext cx="1447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Futura" pitchFamily="50" charset="0"/>
                </a:rPr>
                <a:t>Child</a:t>
              </a:r>
              <a:endParaRPr lang="en-US" b="1" dirty="0">
                <a:solidFill>
                  <a:schemeClr val="tx2"/>
                </a:solidFill>
                <a:latin typeface="Futura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0BBB84-3C66-43BC-AB57-49016D502051}"/>
                </a:ext>
              </a:extLst>
            </p:cNvPr>
            <p:cNvSpPr txBox="1"/>
            <p:nvPr/>
          </p:nvSpPr>
          <p:spPr>
            <a:xfrm>
              <a:off x="305161" y="5426159"/>
              <a:ext cx="1447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Futura" pitchFamily="50" charset="0"/>
                </a:rPr>
                <a:t>Family</a:t>
              </a:r>
              <a:endParaRPr lang="en-US" b="1" dirty="0">
                <a:solidFill>
                  <a:schemeClr val="tx2"/>
                </a:solidFill>
                <a:latin typeface="Futura" pitchFamily="50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66CC4F-0065-4121-A620-C41DB3FD8F6B}"/>
                </a:ext>
              </a:extLst>
            </p:cNvPr>
            <p:cNvSpPr txBox="1"/>
            <p:nvPr/>
          </p:nvSpPr>
          <p:spPr>
            <a:xfrm>
              <a:off x="3087362" y="5426143"/>
              <a:ext cx="1447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Futura" pitchFamily="50" charset="0"/>
                </a:rPr>
                <a:t>School</a:t>
              </a:r>
              <a:endParaRPr lang="en-US" b="1" dirty="0">
                <a:solidFill>
                  <a:schemeClr val="tx2"/>
                </a:solidFill>
                <a:latin typeface="Futura" pitchFamily="50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ACB325C-C112-414D-80F8-3328915F0675}"/>
              </a:ext>
            </a:extLst>
          </p:cNvPr>
          <p:cNvSpPr txBox="1"/>
          <p:nvPr/>
        </p:nvSpPr>
        <p:spPr>
          <a:xfrm>
            <a:off x="782712" y="1858860"/>
            <a:ext cx="346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Futura" pitchFamily="50" charset="0"/>
              </a:rPr>
              <a:t>Traditional Model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1" name="Content Placeholder 2" descr="Sphere">
                <a:extLst>
                  <a:ext uri="{FF2B5EF4-FFF2-40B4-BE49-F238E27FC236}">
                    <a16:creationId xmlns:a16="http://schemas.microsoft.com/office/drawing/2014/main" id="{22AFA820-C867-4CA6-81BA-BD8D65D7BA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1889091"/>
                  </p:ext>
                </p:extLst>
              </p:nvPr>
            </p:nvGraphicFramePr>
            <p:xfrm>
              <a:off x="6011483" y="3198166"/>
              <a:ext cx="1611989" cy="162453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611989" cy="1624535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8664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1" name="Content Placeholder 2" descr="Sphere">
                <a:extLst>
                  <a:ext uri="{FF2B5EF4-FFF2-40B4-BE49-F238E27FC236}">
                    <a16:creationId xmlns:a16="http://schemas.microsoft.com/office/drawing/2014/main" id="{22AFA820-C867-4CA6-81BA-BD8D65D7BA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1483" y="3198166"/>
                <a:ext cx="1611989" cy="1624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2" name="3D Model 31" descr="Curved arrow">
                <a:extLst>
                  <a:ext uri="{FF2B5EF4-FFF2-40B4-BE49-F238E27FC236}">
                    <a16:creationId xmlns:a16="http://schemas.microsoft.com/office/drawing/2014/main" id="{B119F748-89D6-4783-82D0-5D785B46F6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3949202"/>
                  </p:ext>
                </p:extLst>
              </p:nvPr>
            </p:nvGraphicFramePr>
            <p:xfrm rot="10184034">
              <a:off x="5617130" y="4109823"/>
              <a:ext cx="2239792" cy="1409845"/>
            </p:xfrm>
            <a:graphic>
              <a:graphicData uri="http://schemas.microsoft.com/office/drawing/2017/model3d">
                <am3d:model3d r:embed="rId6">
                  <am3d:spPr>
                    <a:xfrm rot="10184034">
                      <a:off x="0" y="0"/>
                      <a:ext cx="2239792" cy="1409845"/>
                    </a:xfrm>
                    <a:prstGeom prst="rect">
                      <a:avLst/>
                    </a:prstGeom>
                  </am3d:spPr>
                  <am3d:camera>
                    <am3d:pos x="0" y="0" z="6278547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49559" d="1000000"/>
                    <am3d:preTrans dx="0" dy="-11195411" dz="2600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302717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2" name="3D Model 31" descr="Curved arrow">
                <a:extLst>
                  <a:ext uri="{FF2B5EF4-FFF2-40B4-BE49-F238E27FC236}">
                    <a16:creationId xmlns:a16="http://schemas.microsoft.com/office/drawing/2014/main" id="{B119F748-89D6-4783-82D0-5D785B46F6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0184034">
                <a:off x="5617130" y="4109823"/>
                <a:ext cx="2239792" cy="1409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3" name="3D Model 32" descr="Curved arrow">
                <a:extLst>
                  <a:ext uri="{FF2B5EF4-FFF2-40B4-BE49-F238E27FC236}">
                    <a16:creationId xmlns:a16="http://schemas.microsoft.com/office/drawing/2014/main" id="{1DB14554-A8C5-4F07-A739-6C8C725BD4E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1877560"/>
                  </p:ext>
                </p:extLst>
              </p:nvPr>
            </p:nvGraphicFramePr>
            <p:xfrm rot="2840692">
              <a:off x="6503576" y="2963761"/>
              <a:ext cx="2239792" cy="1409845"/>
            </p:xfrm>
            <a:graphic>
              <a:graphicData uri="http://schemas.microsoft.com/office/drawing/2017/model3d">
                <am3d:model3d r:embed="rId6">
                  <am3d:spPr>
                    <a:xfrm rot="2840692">
                      <a:off x="0" y="0"/>
                      <a:ext cx="2239792" cy="1409845"/>
                    </a:xfrm>
                    <a:prstGeom prst="rect">
                      <a:avLst/>
                    </a:prstGeom>
                  </am3d:spPr>
                  <am3d:camera>
                    <am3d:pos x="0" y="0" z="6278547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49559" d="1000000"/>
                    <am3d:preTrans dx="0" dy="-11195411" dz="2600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302717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3" name="3D Model 32" descr="Curved arrow">
                <a:extLst>
                  <a:ext uri="{FF2B5EF4-FFF2-40B4-BE49-F238E27FC236}">
                    <a16:creationId xmlns:a16="http://schemas.microsoft.com/office/drawing/2014/main" id="{1DB14554-A8C5-4F07-A739-6C8C725BD4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840692">
                <a:off x="6503576" y="2963761"/>
                <a:ext cx="2239792" cy="1409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4" name="3D Model 33" descr="Curved arrow">
                <a:extLst>
                  <a:ext uri="{FF2B5EF4-FFF2-40B4-BE49-F238E27FC236}">
                    <a16:creationId xmlns:a16="http://schemas.microsoft.com/office/drawing/2014/main" id="{73CFF514-737F-456C-ACE9-D10A775BAD9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5653191"/>
                  </p:ext>
                </p:extLst>
              </p:nvPr>
            </p:nvGraphicFramePr>
            <p:xfrm rot="17630900">
              <a:off x="4977026" y="2768939"/>
              <a:ext cx="2239792" cy="1409845"/>
            </p:xfrm>
            <a:graphic>
              <a:graphicData uri="http://schemas.microsoft.com/office/drawing/2017/model3d">
                <am3d:model3d r:embed="rId6">
                  <am3d:spPr>
                    <a:xfrm rot="17630900">
                      <a:off x="0" y="0"/>
                      <a:ext cx="2239792" cy="1409845"/>
                    </a:xfrm>
                    <a:prstGeom prst="rect">
                      <a:avLst/>
                    </a:prstGeom>
                  </am3d:spPr>
                  <am3d:camera>
                    <am3d:pos x="0" y="0" z="6278547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49559" d="1000000"/>
                    <am3d:preTrans dx="0" dy="-11195411" dz="2600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302717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4" name="3D Model 33" descr="Curved arrow">
                <a:extLst>
                  <a:ext uri="{FF2B5EF4-FFF2-40B4-BE49-F238E27FC236}">
                    <a16:creationId xmlns:a16="http://schemas.microsoft.com/office/drawing/2014/main" id="{73CFF514-737F-456C-ACE9-D10A775BAD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7630900">
                <a:off x="4977026" y="2768939"/>
                <a:ext cx="2239792" cy="1409845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AFDC5346-2E37-4B49-B1F8-E14386724272}"/>
              </a:ext>
            </a:extLst>
          </p:cNvPr>
          <p:cNvSpPr txBox="1"/>
          <p:nvPr/>
        </p:nvSpPr>
        <p:spPr>
          <a:xfrm>
            <a:off x="4627866" y="2792300"/>
            <a:ext cx="1052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Futura" pitchFamily="50" charset="0"/>
              </a:rPr>
              <a:t>Child</a:t>
            </a:r>
            <a:endParaRPr lang="en-US" b="1" dirty="0">
              <a:solidFill>
                <a:schemeClr val="tx2"/>
              </a:solidFill>
              <a:latin typeface="Futura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089B2-64C3-4B57-8139-1F8CDBA26359}"/>
              </a:ext>
            </a:extLst>
          </p:cNvPr>
          <p:cNvSpPr txBox="1"/>
          <p:nvPr/>
        </p:nvSpPr>
        <p:spPr>
          <a:xfrm>
            <a:off x="8122059" y="4281501"/>
            <a:ext cx="1273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Futura" pitchFamily="50" charset="0"/>
              </a:rPr>
              <a:t>School</a:t>
            </a:r>
            <a:endParaRPr lang="en-US" b="1" dirty="0">
              <a:solidFill>
                <a:schemeClr val="tx2"/>
              </a:solidFill>
              <a:latin typeface="Futura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6858EC-FCB4-49B1-A69E-AD4FBE8F55FD}"/>
              </a:ext>
            </a:extLst>
          </p:cNvPr>
          <p:cNvSpPr txBox="1"/>
          <p:nvPr/>
        </p:nvSpPr>
        <p:spPr>
          <a:xfrm>
            <a:off x="5852958" y="5426143"/>
            <a:ext cx="123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Futura" pitchFamily="50" charset="0"/>
              </a:rPr>
              <a:t>Family</a:t>
            </a:r>
            <a:endParaRPr lang="en-US" b="1" dirty="0">
              <a:solidFill>
                <a:schemeClr val="tx2"/>
              </a:solidFill>
              <a:latin typeface="Futura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A0E1D4-A039-445D-BB2D-E29EF1DDAA16}"/>
              </a:ext>
            </a:extLst>
          </p:cNvPr>
          <p:cNvSpPr txBox="1"/>
          <p:nvPr/>
        </p:nvSpPr>
        <p:spPr>
          <a:xfrm>
            <a:off x="4868727" y="1782642"/>
            <a:ext cx="346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Futura" pitchFamily="50" charset="0"/>
              </a:rPr>
              <a:t>Dynamic Model</a:t>
            </a:r>
          </a:p>
        </p:txBody>
      </p:sp>
    </p:spTree>
    <p:extLst>
      <p:ext uri="{BB962C8B-B14F-4D97-AF65-F5344CB8AC3E}">
        <p14:creationId xmlns:p14="http://schemas.microsoft.com/office/powerpoint/2010/main" val="95538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F2E22B8-25B4-4577-A342-F4F9619CC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ADA0297-3D3B-4CDD-9F66-86B19121A6DB}"/>
              </a:ext>
            </a:extLst>
          </p:cNvPr>
          <p:cNvSpPr txBox="1">
            <a:spLocks/>
          </p:cNvSpPr>
          <p:nvPr/>
        </p:nvSpPr>
        <p:spPr>
          <a:xfrm>
            <a:off x="606012" y="1702817"/>
            <a:ext cx="8346440" cy="4351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i="1" dirty="0">
                <a:latin typeface="Futura" pitchFamily="50" charset="0"/>
              </a:rPr>
              <a:t>“That humanity which is revealed in all its intellectual splendor during the sweet and tender age of childhood should be respected with a kind of religious veneration.  It is like the sun which appears at dawn or a flower just beginning to bloom.  Education cannot be effective unless it helps a child to open up himself to life.”</a:t>
            </a:r>
            <a:r>
              <a:rPr lang="en-US" dirty="0">
                <a:latin typeface="Futura" pitchFamily="50" charset="0"/>
              </a:rPr>
              <a:t>― Maria Montessori</a:t>
            </a:r>
          </a:p>
          <a:p>
            <a:pPr marL="0" indent="0">
              <a:lnSpc>
                <a:spcPct val="6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dirty="0">
              <a:latin typeface="Futura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latin typeface="Futura" pitchFamily="50" charset="0"/>
              </a:rPr>
              <a:t>Respect: To treat a person with a certain deference while honoring their unique talents, abilities, and limitations.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dirty="0">
                <a:latin typeface="Futura" pitchFamily="50" charset="0"/>
              </a:rPr>
              <a:t>Today’s parent programs need to recognize the current abilities and limitations of our family communities.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6E34AE-AD9A-4C96-A333-0DBD1DB66052}"/>
              </a:ext>
            </a:extLst>
          </p:cNvPr>
          <p:cNvSpPr txBox="1">
            <a:spLocks/>
          </p:cNvSpPr>
          <p:nvPr/>
        </p:nvSpPr>
        <p:spPr>
          <a:xfrm>
            <a:off x="606011" y="377254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" pitchFamily="50" charset="0"/>
              </a:rPr>
              <a:t>Respect</a:t>
            </a:r>
            <a:endParaRPr lang="en-US" b="1" dirty="0">
              <a:latin typeface="Futu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6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A8EC0-5476-43BC-A614-231B6063F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7326" cy="4351338"/>
          </a:xfrm>
          <a:ln>
            <a:noFill/>
          </a:ln>
        </p:spPr>
        <p:txBody>
          <a:bodyPr/>
          <a:lstStyle/>
          <a:p>
            <a:r>
              <a:rPr lang="en-US" dirty="0"/>
              <a:t>You are the subject matter expert.</a:t>
            </a:r>
          </a:p>
          <a:p>
            <a:r>
              <a:rPr lang="en-US" dirty="0"/>
              <a:t>Typical child development</a:t>
            </a:r>
          </a:p>
          <a:p>
            <a:r>
              <a:rPr lang="en-US" dirty="0"/>
              <a:t>Importance of Prepared Environment, Transformed Adult, and Montessori materials</a:t>
            </a:r>
          </a:p>
          <a:p>
            <a:r>
              <a:rPr lang="en-US" dirty="0"/>
              <a:t>Guide/Directress observations</a:t>
            </a:r>
          </a:p>
          <a:p>
            <a:r>
              <a:rPr lang="en-US" dirty="0"/>
              <a:t>Allow freedom, with limits, for exploration and understanding</a:t>
            </a:r>
          </a:p>
          <a:p>
            <a:r>
              <a:rPr lang="en-US" dirty="0"/>
              <a:t>“If you build it, they will come”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F2E22B8-25B4-4577-A342-F4F9619CC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70462E-6678-4CF4-B75F-EFEC502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Futura" pitchFamily="50" charset="0"/>
              </a:rPr>
              <a:t>Own Your Authority!</a:t>
            </a:r>
            <a:endParaRPr lang="en-US" b="1" dirty="0">
              <a:latin typeface="Futu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A8EC0-5476-43BC-A614-231B6063F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7326" cy="4351338"/>
          </a:xfrm>
          <a:ln>
            <a:noFill/>
          </a:ln>
        </p:spPr>
        <p:txBody>
          <a:bodyPr>
            <a:normAutofit fontScale="92500"/>
          </a:bodyPr>
          <a:lstStyle/>
          <a:p>
            <a:r>
              <a:rPr lang="en-US" dirty="0"/>
              <a:t>What is their understanding of Montessori?</a:t>
            </a:r>
          </a:p>
          <a:p>
            <a:r>
              <a:rPr lang="en-US" dirty="0"/>
              <a:t>Why did they choose a Montessori education?</a:t>
            </a:r>
          </a:p>
          <a:p>
            <a:r>
              <a:rPr lang="en-US" dirty="0"/>
              <a:t>What do they want for their children?</a:t>
            </a:r>
          </a:p>
          <a:p>
            <a:r>
              <a:rPr lang="en-US" dirty="0"/>
              <a:t>What are their expectations for the child?</a:t>
            </a:r>
          </a:p>
          <a:p>
            <a:r>
              <a:rPr lang="en-US" dirty="0"/>
              <a:t>What are their other “obligations”?</a:t>
            </a:r>
          </a:p>
          <a:p>
            <a:r>
              <a:rPr lang="en-US" dirty="0"/>
              <a:t>What can they expect while their child is in your classroom?</a:t>
            </a:r>
          </a:p>
          <a:p>
            <a:pPr lvl="1"/>
            <a:r>
              <a:rPr lang="en-US" dirty="0"/>
              <a:t>Their child’s growth and development</a:t>
            </a:r>
          </a:p>
          <a:p>
            <a:pPr lvl="1"/>
            <a:r>
              <a:rPr lang="en-US" dirty="0"/>
              <a:t>Communication about their child’s progress</a:t>
            </a:r>
          </a:p>
          <a:p>
            <a:pPr lvl="1"/>
            <a:r>
              <a:rPr lang="en-US" dirty="0"/>
              <a:t>Illnesses, atypical behaviors, and other potential concerns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F2E22B8-25B4-4577-A342-F4F9619CC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70462E-6678-4CF4-B75F-EFEC502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Futura" pitchFamily="50" charset="0"/>
              </a:rPr>
              <a:t>Get to know your families	</a:t>
            </a:r>
          </a:p>
        </p:txBody>
      </p:sp>
    </p:spTree>
    <p:extLst>
      <p:ext uri="{BB962C8B-B14F-4D97-AF65-F5344CB8AC3E}">
        <p14:creationId xmlns:p14="http://schemas.microsoft.com/office/powerpoint/2010/main" val="148790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A8EC0-5476-43BC-A614-231B6063F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7326" cy="4351338"/>
          </a:xfrm>
          <a:ln>
            <a:noFill/>
          </a:ln>
        </p:spPr>
        <p:txBody>
          <a:bodyPr/>
          <a:lstStyle/>
          <a:p>
            <a:r>
              <a:rPr lang="en-US" dirty="0"/>
              <a:t>Website</a:t>
            </a:r>
          </a:p>
          <a:p>
            <a:r>
              <a:rPr lang="en-US" dirty="0"/>
              <a:t>School tour</a:t>
            </a:r>
          </a:p>
          <a:p>
            <a:r>
              <a:rPr lang="en-US" dirty="0"/>
              <a:t>Application process</a:t>
            </a:r>
          </a:p>
          <a:p>
            <a:r>
              <a:rPr lang="en-US" dirty="0"/>
              <a:t>Enrollment process</a:t>
            </a:r>
          </a:p>
          <a:p>
            <a:r>
              <a:rPr lang="en-US" dirty="0"/>
              <a:t>Parent handbook</a:t>
            </a:r>
          </a:p>
          <a:p>
            <a:r>
              <a:rPr lang="en-US" dirty="0"/>
              <a:t>New student orientation</a:t>
            </a:r>
          </a:p>
          <a:p>
            <a:r>
              <a:rPr lang="en-US" dirty="0"/>
              <a:t>New family orientation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F2E22B8-25B4-4577-A342-F4F9619CC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70462E-6678-4CF4-B75F-EFEC502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Futura" pitchFamily="50" charset="0"/>
              </a:rPr>
              <a:t>Family Engagement:</a:t>
            </a:r>
            <a:br>
              <a:rPr lang="en-US" b="1" dirty="0">
                <a:latin typeface="Futura" pitchFamily="50" charset="0"/>
              </a:rPr>
            </a:br>
            <a:r>
              <a:rPr lang="en-US" b="1" dirty="0">
                <a:latin typeface="Futura" pitchFamily="50" charset="0"/>
              </a:rPr>
              <a:t>Walk the walk</a:t>
            </a:r>
          </a:p>
        </p:txBody>
      </p:sp>
    </p:spTree>
    <p:extLst>
      <p:ext uri="{BB962C8B-B14F-4D97-AF65-F5344CB8AC3E}">
        <p14:creationId xmlns:p14="http://schemas.microsoft.com/office/powerpoint/2010/main" val="3719909276"/>
      </p:ext>
    </p:extLst>
  </p:cSld>
  <p:clrMapOvr>
    <a:masterClrMapping/>
  </p:clrMapOvr>
</p:sld>
</file>

<file path=ppt/theme/theme1.xml><?xml version="1.0" encoding="utf-8"?>
<a:theme xmlns:a="http://schemas.openxmlformats.org/drawingml/2006/main" name="CSP">
  <a:themeElements>
    <a:clrScheme name="Custom 1">
      <a:dk1>
        <a:srgbClr val="B8539F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uiding Parents in Today's World (MAT)" id="{9E3D0E36-4EF0-473B-A155-0BA7C6ED20EF}" vid="{D31F27B1-0A72-45F7-A409-00F02D5A8A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Guiding Parents</Template>
  <TotalTime>23</TotalTime>
  <Words>601</Words>
  <Application>Microsoft Office PowerPoint</Application>
  <PresentationFormat>Widescreen</PresentationFormat>
  <Paragraphs>118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Futura</vt:lpstr>
      <vt:lpstr>CSP</vt:lpstr>
      <vt:lpstr>Guiding Parents in Today’s World</vt:lpstr>
      <vt:lpstr>Two Dilemmas </vt:lpstr>
      <vt:lpstr>What can schools do to engage families more fully in the school community?</vt:lpstr>
      <vt:lpstr>Teaching vs Guiding</vt:lpstr>
      <vt:lpstr>School-Family Relationships</vt:lpstr>
      <vt:lpstr>PowerPoint Presentation</vt:lpstr>
      <vt:lpstr>Own Your Authority!</vt:lpstr>
      <vt:lpstr>Get to know your families </vt:lpstr>
      <vt:lpstr>Family Engagement: Walk the walk</vt:lpstr>
      <vt:lpstr>Family Engagement:  So What?</vt:lpstr>
      <vt:lpstr>Family Opportunities for Learning</vt:lpstr>
      <vt:lpstr>Family Opportunities for Learning</vt:lpstr>
      <vt:lpstr>Parenting Skills Discussions</vt:lpstr>
      <vt:lpstr>Parenting Today Seminars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Guiding Parents in Today’s World</dc:title>
  <dc:creator>Denise Harold</dc:creator>
  <cp:lastModifiedBy>Denise Harold</cp:lastModifiedBy>
  <cp:revision>3</cp:revision>
  <dcterms:created xsi:type="dcterms:W3CDTF">2018-10-03T21:09:41Z</dcterms:created>
  <dcterms:modified xsi:type="dcterms:W3CDTF">2018-10-03T21:33:14Z</dcterms:modified>
</cp:coreProperties>
</file>